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58" r:id="rId1"/>
  </p:sldMasterIdLst>
  <p:notesMasterIdLst>
    <p:notesMasterId r:id="rId6"/>
  </p:notesMasterIdLst>
  <p:handoutMasterIdLst>
    <p:handoutMasterId r:id="rId7"/>
  </p:handoutMasterIdLst>
  <p:sldIdLst>
    <p:sldId id="261" r:id="rId2"/>
    <p:sldId id="286" r:id="rId3"/>
    <p:sldId id="287" r:id="rId4"/>
    <p:sldId id="273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36">
          <p15:clr>
            <a:srgbClr val="A4A3A4"/>
          </p15:clr>
        </p15:guide>
        <p15:guide id="2" orient="horz" pos="391">
          <p15:clr>
            <a:srgbClr val="A4A3A4"/>
          </p15:clr>
        </p15:guide>
        <p15:guide id="3" orient="horz" pos="3975">
          <p15:clr>
            <a:srgbClr val="A4A3A4"/>
          </p15:clr>
        </p15:guide>
        <p15:guide id="4" orient="horz" pos="1030">
          <p15:clr>
            <a:srgbClr val="A4A3A4"/>
          </p15:clr>
        </p15:guide>
        <p15:guide id="5" pos="7312">
          <p15:clr>
            <a:srgbClr val="A4A3A4"/>
          </p15:clr>
        </p15:guide>
        <p15:guide id="6" pos="37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 useTimings="0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1359" autoAdjust="0"/>
    <p:restoredTop sz="95588" autoAdjust="0"/>
  </p:normalViewPr>
  <p:slideViewPr>
    <p:cSldViewPr snapToGrid="0" showGuides="1">
      <p:cViewPr varScale="1">
        <p:scale>
          <a:sx n="98" d="100"/>
          <a:sy n="98" d="100"/>
        </p:scale>
        <p:origin x="208" y="744"/>
      </p:cViewPr>
      <p:guideLst>
        <p:guide orient="horz" pos="936"/>
        <p:guide orient="horz" pos="391"/>
        <p:guide orient="horz" pos="3975"/>
        <p:guide orient="horz" pos="1030"/>
        <p:guide pos="7312"/>
        <p:guide pos="37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122" d="100"/>
          <a:sy n="122" d="100"/>
        </p:scale>
        <p:origin x="4914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Pladsholder til dato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8F9E11-F642-4BF2-B4DC-AF7D35EA7551}" type="datetimeFigureOut">
              <a:rPr lang="en-GB" smtClean="0"/>
              <a:t>22/09/2021</a:t>
            </a:fld>
            <a:endParaRPr lang="en-GB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A371A3-64EC-4735-8565-D99D7827967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92714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72A38B-F9FA-4036-A084-652409E98F08}" type="datetimeFigureOut">
              <a:rPr lang="en-GB" smtClean="0"/>
              <a:t>22/09/2021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436F85-577F-4A92-A47F-D540A2BCC8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8091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ias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dias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21109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hyperlink" Target="http://www.designguide.ku.dk/ku/skabeloner/powerpoint/praesentationer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hyperlink" Target="http://image.ku.dk/lightbox/211/13407586855728741badb20/" TargetMode="Externa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lar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6408000" tIns="360000" anchor="ctr" anchorCtr="0"/>
          <a:lstStyle>
            <a:lvl1pPr marL="0" indent="0" algn="l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 Click icon to insert image</a:t>
            </a:r>
          </a:p>
        </p:txBody>
      </p:sp>
      <p:sp>
        <p:nvSpPr>
          <p:cNvPr id="2" name="Titel 2"/>
          <p:cNvSpPr>
            <a:spLocks noGrp="1"/>
          </p:cNvSpPr>
          <p:nvPr>
            <p:ph type="ctrTitle" hasCustomPrompt="1"/>
          </p:nvPr>
        </p:nvSpPr>
        <p:spPr>
          <a:xfrm>
            <a:off x="0" y="691815"/>
            <a:ext cx="5959476" cy="5474035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master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951B3894-1A27-474F-B850-4D19BD66A348}" type="datetime1">
              <a:rPr lang="en-GB" smtClean="0"/>
              <a:t>22/09/2021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2" y="4053600"/>
            <a:ext cx="4946650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88962" y="3007285"/>
            <a:ext cx="4946649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1020200"/>
            <a:ext cx="4946649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8290818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588963" y="1635125"/>
            <a:ext cx="11012487" cy="4675188"/>
          </a:xfrm>
          <a:blipFill>
            <a:blip r:embed="rId2"/>
            <a:stretch>
              <a:fillRect/>
            </a:stretch>
          </a:blipFill>
        </p:spPr>
        <p:txBody>
          <a:bodyPr lIns="0" tIns="2304000" rIns="0" anchor="t" anchorCtr="0"/>
          <a:lstStyle>
            <a:lvl1pPr marL="0" indent="0" algn="ct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2"/>
            <a:ext cx="11012486" cy="865187"/>
          </a:xfrm>
        </p:spPr>
        <p:txBody>
          <a:bodyPr/>
          <a:lstStyle/>
          <a:p>
            <a:r>
              <a:rPr lang="en-GB" dirty="0"/>
              <a:t>Click to add title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1A63A-195F-4E5C-807F-EC3E378B62DA}" type="datetime1">
              <a:rPr lang="en-GB" smtClean="0"/>
              <a:t>22/09/2021</a:t>
            </a:fld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191671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ext label right and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tx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243638" y="4903567"/>
            <a:ext cx="5948362" cy="1398808"/>
          </a:xfrm>
          <a:solidFill>
            <a:srgbClr val="A31D20">
              <a:alpha val="95000"/>
            </a:srgbClr>
          </a:solidFill>
        </p:spPr>
        <p:txBody>
          <a:bodyPr lIns="252000" tIns="144000" rIns="540000" bIns="144000"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03916-CE1E-4939-B417-902161F0D6C0}" type="datetime1">
              <a:rPr lang="en-GB" smtClean="0"/>
              <a:t>22/09/2021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605502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ext label lef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0" y="4903567"/>
            <a:ext cx="5948362" cy="1398808"/>
          </a:xfrm>
          <a:solidFill>
            <a:srgbClr val="A31D20">
              <a:alpha val="95000"/>
            </a:srgbClr>
          </a:solidFill>
        </p:spPr>
        <p:txBody>
          <a:bodyPr lIns="576000" tIns="144000" rIns="252000" bIns="144000"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Click to add text</a:t>
            </a:r>
            <a:br>
              <a:rPr lang="en-GB" dirty="0"/>
            </a:br>
            <a:br>
              <a:rPr lang="en-GB" sz="2400" spc="100" dirty="0">
                <a:solidFill>
                  <a:schemeClr val="bg1"/>
                </a:solidFill>
                <a:latin typeface="+mj-lt"/>
                <a:cs typeface="Microsoft New Tai Lue"/>
              </a:rPr>
            </a:br>
            <a:r>
              <a:rPr lang="en-GB" dirty="0"/>
              <a:t>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B2958-03A2-4F19-961A-7F5FB9224D6C}" type="datetime1">
              <a:rPr lang="en-GB" smtClean="0"/>
              <a:t>22/09/2021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945602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label righ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93520-C84B-4D2B-928A-908E06562600}" type="datetime1">
              <a:rPr lang="en-GB" smtClean="0"/>
              <a:t>22/09/2021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6243638" y="2036763"/>
            <a:ext cx="5948362" cy="4265612"/>
          </a:xfrm>
          <a:solidFill>
            <a:schemeClr val="accent1">
              <a:alpha val="95000"/>
            </a:schemeClr>
          </a:solidFill>
        </p:spPr>
        <p:txBody>
          <a:bodyPr lIns="252000" tIns="144000" rIns="540000" bIns="144000"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  <a:lvl2pPr marL="719138" indent="-357188">
              <a:defRPr>
                <a:solidFill>
                  <a:schemeClr val="bg1"/>
                </a:solidFill>
              </a:defRPr>
            </a:lvl2pPr>
            <a:lvl3pPr marL="719138" indent="-358775">
              <a:defRPr>
                <a:solidFill>
                  <a:schemeClr val="bg1"/>
                </a:solidFill>
              </a:defRPr>
            </a:lvl3pPr>
            <a:lvl4pPr marL="719138" indent="-358775">
              <a:defRPr>
                <a:solidFill>
                  <a:schemeClr val="bg1"/>
                </a:solidFill>
              </a:defRPr>
            </a:lvl4pPr>
            <a:lvl5pPr marL="719138" indent="-358775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7580104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label lef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6408000" tIns="360000" rIns="0" anchor="ctr" anchorCtr="0"/>
          <a:lstStyle>
            <a:lvl1pPr marL="0" indent="0" algn="l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 Click icon to insert image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CA368-D880-47DA-A0D7-DBD567C71490}" type="datetime1">
              <a:rPr lang="en-GB" smtClean="0"/>
              <a:t>22/09/2021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0" y="2036763"/>
            <a:ext cx="5948362" cy="4265612"/>
          </a:xfrm>
          <a:solidFill>
            <a:schemeClr val="accent1">
              <a:alpha val="95000"/>
            </a:schemeClr>
          </a:solidFill>
        </p:spPr>
        <p:txBody>
          <a:bodyPr lIns="576000" tIns="144000" rIns="252000" bIns="144000"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  <a:lvl2pPr marL="719138" indent="-358775">
              <a:defRPr>
                <a:solidFill>
                  <a:schemeClr val="bg1"/>
                </a:solidFill>
              </a:defRPr>
            </a:lvl2pPr>
            <a:lvl3pPr marL="719138" indent="-358775">
              <a:defRPr>
                <a:solidFill>
                  <a:schemeClr val="bg1"/>
                </a:solidFill>
              </a:defRPr>
            </a:lvl3pPr>
            <a:lvl4pPr marL="719138" indent="-358775">
              <a:defRPr>
                <a:solidFill>
                  <a:schemeClr val="bg1"/>
                </a:solidFill>
              </a:defRPr>
            </a:lvl4pPr>
            <a:lvl5pPr marL="719138" indent="-358775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 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1472760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ital bullet list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DAF43-1202-426F-86D9-1103B3A8C111}" type="datetime1">
              <a:rPr lang="en-GB" smtClean="0"/>
              <a:t>22/09/2021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3" y="620713"/>
            <a:ext cx="11012487" cy="5682589"/>
          </a:xfrm>
          <a:noFill/>
        </p:spPr>
        <p:txBody>
          <a:bodyPr lIns="0" tIns="0" rIns="0" bIns="0"/>
          <a:lstStyle>
            <a:lvl1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9878392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a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kstfelt 8"/>
          <p:cNvSpPr txBox="1"/>
          <p:nvPr userDrawn="1"/>
        </p:nvSpPr>
        <p:spPr>
          <a:xfrm>
            <a:off x="421280" y="612884"/>
            <a:ext cx="116761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0" b="1" dirty="0">
                <a:solidFill>
                  <a:schemeClr val="bg1"/>
                </a:solidFill>
              </a:rPr>
              <a:t>”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266C6-A1D4-4BB6-B61E-6364AC795043}" type="datetime1">
              <a:rPr lang="en-GB" smtClean="0"/>
              <a:t>22/09/2021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3" y="1628775"/>
            <a:ext cx="11012487" cy="4114799"/>
          </a:xfrm>
          <a:noFill/>
        </p:spPr>
        <p:txBody>
          <a:bodyPr lIns="0" tIns="0" rIns="0" bIns="0" anchor="t" anchorCtr="0"/>
          <a:lstStyle>
            <a:lvl1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2712" y="5934971"/>
            <a:ext cx="11019496" cy="367404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Name, source</a:t>
            </a:r>
          </a:p>
        </p:txBody>
      </p:sp>
    </p:spTree>
    <p:extLst>
      <p:ext uri="{BB962C8B-B14F-4D97-AF65-F5344CB8AC3E}">
        <p14:creationId xmlns:p14="http://schemas.microsoft.com/office/powerpoint/2010/main" val="4142963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mirrored text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A35EA-AC5E-4877-A18B-61505BAEB1C8}" type="datetime1">
              <a:rPr lang="en-GB" smtClean="0"/>
              <a:t>22/09/2021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9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4" y="1628775"/>
            <a:ext cx="5358535" cy="4674527"/>
          </a:xfrm>
          <a:noFill/>
        </p:spPr>
        <p:txBody>
          <a:bodyPr lIns="0" tIns="0" rIns="0" bIns="0"/>
          <a:lstStyle>
            <a:lvl1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6" hasCustomPrompt="1"/>
          </p:nvPr>
        </p:nvSpPr>
        <p:spPr>
          <a:xfrm>
            <a:off x="6244503" y="1628775"/>
            <a:ext cx="5356948" cy="4674527"/>
          </a:xfrm>
          <a:noFill/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4"/>
            <a:ext cx="11012486" cy="86359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6273087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ing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478A3-87BB-4F17-9C03-F753FCD936D6}" type="datetime1">
              <a:rPr lang="en-GB" smtClean="0"/>
              <a:t>22/09/2021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588963" y="1628775"/>
            <a:ext cx="11012487" cy="4673600"/>
          </a:xfrm>
        </p:spPr>
        <p:txBody>
          <a:bodyPr anchor="t" anchorCtr="0"/>
          <a:lstStyle>
            <a:lvl1pPr>
              <a:defRPr sz="6400" b="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5438843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</a:t>
            </a:r>
          </a:p>
        </p:txBody>
      </p:sp>
      <p:sp>
        <p:nvSpPr>
          <p:cNvPr id="3" name="Pladsholder til dato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3D152-D2BD-43FF-9B39-3177693EB010}" type="datetime1">
              <a:rPr lang="en-GB" smtClean="0"/>
              <a:t>22/09/2021</a:t>
            </a:fld>
            <a:endParaRPr lang="en-GB" dirty="0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609304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small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6408000" tIns="360000" anchor="ctr" anchorCtr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32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 Click icon to insert image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EA612452-9420-4860-8BE2-68A6A50F390E}" type="datetime1">
              <a:rPr lang="en-GB" smtClean="0"/>
              <a:t>22/09/2021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2271092"/>
            <a:ext cx="5959476" cy="3895200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26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42705"/>
            <a:ext cx="4983162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  <a:br>
              <a:rPr lang="en-GB" dirty="0"/>
            </a:br>
            <a:endParaRPr lang="en-GB" dirty="0"/>
          </a:p>
        </p:txBody>
      </p:sp>
      <p:sp>
        <p:nvSpPr>
          <p:cNvPr id="9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2610941"/>
            <a:ext cx="4946649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96780345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1CFF0-9A20-4133-8B37-19DE66F899A5}" type="datetime1">
              <a:rPr lang="en-GB" smtClean="0"/>
              <a:t>22/09/2021</a:t>
            </a:fld>
            <a:endParaRPr lang="en-GB" dirty="0"/>
          </a:p>
        </p:txBody>
      </p:sp>
      <p:sp>
        <p:nvSpPr>
          <p:cNvPr id="3" name="Pladsholder til sidefod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315452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5250752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User gu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 txBox="1">
            <a:spLocks/>
          </p:cNvSpPr>
          <p:nvPr userDrawn="1"/>
        </p:nvSpPr>
        <p:spPr>
          <a:xfrm>
            <a:off x="588964" y="613649"/>
            <a:ext cx="11012486" cy="87992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lnSpc>
                <a:spcPct val="100000"/>
              </a:lnSpc>
              <a:spcBef>
                <a:spcPct val="0"/>
              </a:spcBef>
              <a:buNone/>
              <a:defRPr sz="3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GB" sz="3000" dirty="0">
                <a:solidFill>
                  <a:schemeClr val="tx1"/>
                </a:solidFill>
              </a:rPr>
              <a:t>User guide </a:t>
            </a:r>
            <a:r>
              <a:rPr lang="en-GB" sz="1800" dirty="0">
                <a:solidFill>
                  <a:schemeClr val="tx1"/>
                </a:solidFill>
              </a:rPr>
              <a:t>– delete before use</a:t>
            </a:r>
          </a:p>
        </p:txBody>
      </p:sp>
      <p:sp>
        <p:nvSpPr>
          <p:cNvPr id="46" name="Text Box 48"/>
          <p:cNvSpPr txBox="1">
            <a:spLocks noChangeArrowheads="1"/>
          </p:cNvSpPr>
          <p:nvPr userDrawn="1"/>
        </p:nvSpPr>
        <p:spPr bwMode="auto">
          <a:xfrm>
            <a:off x="587376" y="1640495"/>
            <a:ext cx="1750290" cy="38769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UCPH PowerPoint templates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When you open PowerPoint on your UCPH computer, </a:t>
            </a:r>
            <a:r>
              <a:rPr lang="en-GB" sz="800" kern="1200" dirty="0">
                <a:solidFill>
                  <a:schemeClr val="tx1"/>
                </a:solidFill>
                <a:effectLst/>
                <a:latin typeface="Arial" charset="0"/>
                <a:ea typeface="Calibri" panose="020F0502020204030204" pitchFamily="34" charset="0"/>
                <a:cs typeface="Times New Roman" panose="02020603050405020304" pitchFamily="18" charset="0"/>
              </a:rPr>
              <a:t>PowerPoint opens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 template in 4:3 format with an English UCPH logo.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When you click on the UCPH tab in the toolbar, click "Select Template" to choose between templates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Danish and English 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4:3 and 16:9 formats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"full" or "empty" versions (in the full version there is an example of each slide type in the left-hand window)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as well as an example slide with text in English.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If you use a 'full' version, you must delete the slides you do not want to use.</a:t>
            </a:r>
            <a:b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Mac users and others can download PowerPoint templates at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8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www.designguide.ku.dk/ku/skabeloner/powerpoint/praesentationer/</a:t>
            </a:r>
            <a:endParaRPr lang="en-GB" sz="800" dirty="0">
              <a:solidFill>
                <a:schemeClr val="accent4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7" name="Text Box 48"/>
          <p:cNvSpPr txBox="1">
            <a:spLocks noChangeArrowheads="1"/>
          </p:cNvSpPr>
          <p:nvPr userDrawn="1"/>
        </p:nvSpPr>
        <p:spPr bwMode="auto">
          <a:xfrm>
            <a:off x="2570384" y="3966227"/>
            <a:ext cx="1755548" cy="1763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 your unit name (e.g. your department), page numbers and the date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1.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Click on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Insert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in the top menu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2.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Select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Header and Footer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3.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Fill in the fields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4.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Select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Apply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to all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or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Apply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if it is only to be used on a single slide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The information goes on the right-hand side of the page in the grey top bar.</a:t>
            </a:r>
          </a:p>
        </p:txBody>
      </p:sp>
      <p:sp>
        <p:nvSpPr>
          <p:cNvPr id="48" name="Text Box 48"/>
          <p:cNvSpPr txBox="1">
            <a:spLocks noChangeArrowheads="1"/>
          </p:cNvSpPr>
          <p:nvPr userDrawn="1"/>
        </p:nvSpPr>
        <p:spPr bwMode="auto">
          <a:xfrm>
            <a:off x="587375" y="5688880"/>
            <a:ext cx="189959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Create a new slide (2010 + 2013 and 2016 version) 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en-GB" altLang="da-DK" sz="8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on </a:t>
            </a: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Home</a:t>
            </a:r>
          </a:p>
        </p:txBody>
      </p:sp>
      <p:pic>
        <p:nvPicPr>
          <p:cNvPr id="49" name="Billede 40"/>
          <p:cNvPicPr>
            <a:picLocks noChangeAspect="1"/>
          </p:cNvPicPr>
          <p:nvPr userDrawn="1"/>
        </p:nvPicPr>
        <p:blipFill rotWithShape="1">
          <a:blip r:embed="rId3"/>
          <a:srcRect l="36944" r="2272" b="69429"/>
          <a:stretch/>
        </p:blipFill>
        <p:spPr>
          <a:xfrm>
            <a:off x="4157637" y="2896656"/>
            <a:ext cx="395416" cy="126627"/>
          </a:xfrm>
          <a:prstGeom prst="rect">
            <a:avLst/>
          </a:prstGeom>
        </p:spPr>
      </p:pic>
      <p:sp>
        <p:nvSpPr>
          <p:cNvPr id="50" name="Text Box 48"/>
          <p:cNvSpPr txBox="1">
            <a:spLocks noChangeArrowheads="1"/>
          </p:cNvSpPr>
          <p:nvPr userDrawn="1"/>
        </p:nvSpPr>
        <p:spPr bwMode="auto">
          <a:xfrm>
            <a:off x="2570384" y="2582327"/>
            <a:ext cx="1624241" cy="600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Replace slide type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en-GB" altLang="da-DK" sz="8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on </a:t>
            </a: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Home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Select 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Layout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to change the layout of your current slide.</a:t>
            </a:r>
          </a:p>
        </p:txBody>
      </p:sp>
      <p:sp>
        <p:nvSpPr>
          <p:cNvPr id="51" name="Text Box 48"/>
          <p:cNvSpPr txBox="1">
            <a:spLocks noChangeArrowheads="1"/>
          </p:cNvSpPr>
          <p:nvPr userDrawn="1"/>
        </p:nvSpPr>
        <p:spPr bwMode="auto">
          <a:xfrm>
            <a:off x="2570384" y="3315092"/>
            <a:ext cx="163462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Font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UCPH uses the font Microsoft New Tai Lue in PowerPoint.</a:t>
            </a:r>
            <a:endParaRPr lang="en-GB" altLang="da-DK" sz="8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52" name="Text Box 48"/>
          <p:cNvSpPr txBox="1">
            <a:spLocks noChangeArrowheads="1"/>
          </p:cNvSpPr>
          <p:nvPr userDrawn="1"/>
        </p:nvSpPr>
        <p:spPr bwMode="auto">
          <a:xfrm>
            <a:off x="4739114" y="1627125"/>
            <a:ext cx="1634624" cy="23391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Gridliness and Guides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see gridlines and guides</a:t>
            </a:r>
          </a:p>
          <a:p>
            <a:pPr marL="0" indent="0" eaLnBrk="1" hangingPunct="1">
              <a:lnSpc>
                <a:spcPct val="90000"/>
              </a:lnSpc>
              <a:spcAft>
                <a:spcPts val="600"/>
              </a:spcAft>
              <a:buNone/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Click on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View</a:t>
            </a:r>
          </a:p>
          <a:p>
            <a:pPr marL="0" indent="0" eaLnBrk="1" hangingPunct="1">
              <a:lnSpc>
                <a:spcPct val="90000"/>
              </a:lnSpc>
              <a:spcAft>
                <a:spcPts val="600"/>
              </a:spcAft>
              <a:buNone/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Gridlines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and/or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Guides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establish additional gridlines and guides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Hover the mouse over an existing gridline and click on the line (coordinates of the line are displayed)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Hold down the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CTRL key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while you move the location of the line (adds a new line).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Press Alt + F9 for a rapid display of gridlines</a:t>
            </a:r>
          </a:p>
        </p:txBody>
      </p:sp>
      <p:sp>
        <p:nvSpPr>
          <p:cNvPr id="53" name="Text Box 48"/>
          <p:cNvSpPr txBox="1">
            <a:spLocks noChangeArrowheads="1"/>
          </p:cNvSpPr>
          <p:nvPr userDrawn="1"/>
        </p:nvSpPr>
        <p:spPr bwMode="auto">
          <a:xfrm>
            <a:off x="4728822" y="4141417"/>
            <a:ext cx="1634624" cy="203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 picture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On layouts with picture placeholders: Click the icon and 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The text  ”Clik here to insert image” will not be visible in presentation mode.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You can find UCPH-images, which are adapted to and minimised to the 4:3 and 16:9 format via this link: </a:t>
            </a:r>
            <a:b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/>
              </a:rPr>
              <a:t>http://image.ku.dk/lightbox/211/13407586855728741badb20/</a:t>
            </a:r>
            <a:r>
              <a:rPr lang="en-GB" sz="800" b="0" baseline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/>
              </a:rPr>
              <a:t> </a:t>
            </a:r>
            <a:endParaRPr lang="en-GB" sz="800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Select slide show-view to activate the link.</a:t>
            </a:r>
          </a:p>
        </p:txBody>
      </p:sp>
      <p:sp>
        <p:nvSpPr>
          <p:cNvPr id="54" name="Text Box 48"/>
          <p:cNvSpPr txBox="1">
            <a:spLocks noChangeArrowheads="1"/>
          </p:cNvSpPr>
          <p:nvPr userDrawn="1"/>
        </p:nvSpPr>
        <p:spPr bwMode="auto">
          <a:xfrm>
            <a:off x="6691561" y="1640495"/>
            <a:ext cx="1634624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Image sizes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The optimal picture sizes are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4:3-format: 1.500 x 1.073 pixels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16:9-format: 1.500 x 818 pixels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Save the images in 72 dpi and in "jpg medium quality"</a:t>
            </a:r>
          </a:p>
        </p:txBody>
      </p:sp>
      <p:sp>
        <p:nvSpPr>
          <p:cNvPr id="55" name="Text Box 48"/>
          <p:cNvSpPr txBox="1">
            <a:spLocks noChangeArrowheads="1"/>
          </p:cNvSpPr>
          <p:nvPr userDrawn="1"/>
        </p:nvSpPr>
        <p:spPr bwMode="auto">
          <a:xfrm>
            <a:off x="6691561" y="2720006"/>
            <a:ext cx="1634624" cy="1920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Trimming pictures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. Click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Crop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change the image focus/size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If you want to scale the picture, hold the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SHIFT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button down while dragging in the image corners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3.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Right-click on the picture and 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Send to back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If you delete the picture and inserts a new, the picture may be in front of text and graphics. If this happens, you must select the image, right-click and 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Send to back</a:t>
            </a:r>
          </a:p>
        </p:txBody>
      </p:sp>
      <p:sp>
        <p:nvSpPr>
          <p:cNvPr id="56" name="Text Box 48"/>
          <p:cNvSpPr txBox="1">
            <a:spLocks noChangeArrowheads="1"/>
          </p:cNvSpPr>
          <p:nvPr userDrawn="1"/>
        </p:nvSpPr>
        <p:spPr bwMode="auto">
          <a:xfrm>
            <a:off x="6691561" y="4765322"/>
            <a:ext cx="1634624" cy="9941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Template colors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You can choose between a range of colors for backgrounds and graphs.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Right-click on the surface of which you want to change the color and then click on the paint can icon</a:t>
            </a:r>
          </a:p>
        </p:txBody>
      </p:sp>
      <p:sp>
        <p:nvSpPr>
          <p:cNvPr id="57" name="Text Box 48"/>
          <p:cNvSpPr txBox="1">
            <a:spLocks noChangeArrowheads="1"/>
          </p:cNvSpPr>
          <p:nvPr userDrawn="1"/>
        </p:nvSpPr>
        <p:spPr bwMode="auto">
          <a:xfrm>
            <a:off x="6691561" y="5815137"/>
            <a:ext cx="163462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Further information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See</a:t>
            </a:r>
            <a:r>
              <a:rPr lang="en-GB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</a:t>
            </a:r>
            <a:br>
              <a:rPr lang="en-GB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www.designguide.ku.dk/ku/</a:t>
            </a:r>
            <a:b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</a:b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skabeloner/powerpoint/</a:t>
            </a:r>
            <a:b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</a:b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praesentationer/</a:t>
            </a:r>
            <a:endParaRPr lang="en-GB" sz="800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</p:txBody>
      </p:sp>
      <p:pic>
        <p:nvPicPr>
          <p:cNvPr id="58" name="Billede 25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268044" y="4201412"/>
            <a:ext cx="257327" cy="275280"/>
          </a:xfrm>
          <a:prstGeom prst="rect">
            <a:avLst/>
          </a:prstGeom>
        </p:spPr>
      </p:pic>
      <p:pic>
        <p:nvPicPr>
          <p:cNvPr id="59" name="Billede 36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223538" y="2795378"/>
            <a:ext cx="288708" cy="275280"/>
          </a:xfrm>
          <a:prstGeom prst="rect">
            <a:avLst/>
          </a:prstGeom>
        </p:spPr>
      </p:pic>
      <p:pic>
        <p:nvPicPr>
          <p:cNvPr id="60" name="Billede 37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8241826" y="3187789"/>
            <a:ext cx="223122" cy="228843"/>
          </a:xfrm>
          <a:prstGeom prst="rect">
            <a:avLst/>
          </a:prstGeom>
        </p:spPr>
      </p:pic>
      <p:sp>
        <p:nvSpPr>
          <p:cNvPr id="61" name="Text Box 48"/>
          <p:cNvSpPr txBox="1">
            <a:spLocks noChangeArrowheads="1"/>
          </p:cNvSpPr>
          <p:nvPr userDrawn="1"/>
        </p:nvSpPr>
        <p:spPr bwMode="auto">
          <a:xfrm>
            <a:off x="2570384" y="1666128"/>
            <a:ext cx="1768136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Under the 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New slide 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button Click on the top part of the button to create a slide identical to the one selected. Click on the bottom part of the button to see a selection of possible layout choices</a:t>
            </a:r>
            <a:endParaRPr lang="en-GB" altLang="da-DK" sz="80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62" name="Picture 61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4271879" y="1743737"/>
            <a:ext cx="243186" cy="432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279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lar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8804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  <a:br>
              <a:rPr lang="en-GB" dirty="0"/>
            </a:br>
            <a:r>
              <a:rPr lang="en-GB" dirty="0"/>
              <a:t> </a:t>
            </a:r>
          </a:p>
        </p:txBody>
      </p:sp>
      <p:sp>
        <p:nvSpPr>
          <p:cNvPr id="2" name="Titel 2"/>
          <p:cNvSpPr>
            <a:spLocks noGrp="1"/>
          </p:cNvSpPr>
          <p:nvPr>
            <p:ph type="ctrTitle" hasCustomPrompt="1"/>
          </p:nvPr>
        </p:nvSpPr>
        <p:spPr>
          <a:xfrm>
            <a:off x="6243638" y="691815"/>
            <a:ext cx="5948362" cy="5474035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master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164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C8556FC4-408D-434F-B806-6794C0731CE5}" type="datetime1">
              <a:rPr lang="en-GB" smtClean="0"/>
              <a:t>22/09/2021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164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164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6622257" y="4053600"/>
            <a:ext cx="4979193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6622257" y="3007285"/>
            <a:ext cx="4979193" cy="726435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6622257" y="1020200"/>
            <a:ext cx="4977606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9034541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small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B8667F9C-DFC5-443F-A824-0B82CD2392C2}" type="datetime1">
              <a:rPr lang="en-GB" smtClean="0"/>
              <a:t>22/09/2021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6243638" y="2271092"/>
            <a:ext cx="5948362" cy="3895200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2448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9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6622257" y="4053600"/>
            <a:ext cx="4979193" cy="899766"/>
          </a:xfrm>
        </p:spPr>
        <p:txBody>
          <a:bodyPr r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6622258" y="2610941"/>
            <a:ext cx="4962920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629679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eal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8350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7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4" r="10628" b="7654"/>
          <a:stretch/>
        </p:blipFill>
        <p:spPr>
          <a:xfrm>
            <a:off x="1733575" y="-6016"/>
            <a:ext cx="10465859" cy="6858000"/>
          </a:xfrm>
          <a:prstGeom prst="rect">
            <a:avLst/>
          </a:prstGeom>
        </p:spPr>
      </p:pic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F595076C-D7DF-438D-8F3B-019473C5CBB5}" type="datetime1">
              <a:rPr lang="en-GB" smtClean="0"/>
              <a:t>22/09/2021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 hasCustomPrompt="1"/>
          </p:nvPr>
        </p:nvSpPr>
        <p:spPr>
          <a:xfrm>
            <a:off x="0" y="691815"/>
            <a:ext cx="5959476" cy="5474035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ct val="9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master</a:t>
            </a:r>
          </a:p>
        </p:txBody>
      </p:sp>
      <p:sp>
        <p:nvSpPr>
          <p:cNvPr id="37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88964" y="3007285"/>
            <a:ext cx="4946648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3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53600"/>
            <a:ext cx="4946649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587375" y="1020200"/>
            <a:ext cx="4946649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281795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eal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7"/>
          <p:cNvSpPr/>
          <p:nvPr userDrawn="1"/>
        </p:nvSpPr>
        <p:spPr>
          <a:xfrm>
            <a:off x="0" y="0"/>
            <a:ext cx="12198350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4" r="10628" b="7654"/>
          <a:stretch/>
        </p:blipFill>
        <p:spPr>
          <a:xfrm>
            <a:off x="1733575" y="-6016"/>
            <a:ext cx="10465859" cy="6858000"/>
          </a:xfrm>
          <a:prstGeom prst="rect">
            <a:avLst/>
          </a:prstGeom>
        </p:spPr>
      </p:pic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1A8FE306-C2F6-4A57-9B1E-3808C70DCDF2}" type="datetime1">
              <a:rPr lang="en-GB" smtClean="0"/>
              <a:t>22/09/2021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2271092"/>
            <a:ext cx="5959476" cy="3895200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53600"/>
            <a:ext cx="4946649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  <a:br>
              <a:rPr lang="en-GB" dirty="0"/>
            </a:br>
            <a:endParaRPr lang="en-GB" dirty="0"/>
          </a:p>
        </p:txBody>
      </p:sp>
      <p:sp>
        <p:nvSpPr>
          <p:cNvPr id="10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587375" y="2610941"/>
            <a:ext cx="4946649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6906823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3" y="620714"/>
            <a:ext cx="11012488" cy="865186"/>
          </a:xfrm>
        </p:spPr>
        <p:txBody>
          <a:bodyPr/>
          <a:lstStyle/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idx="1" hasCustomPrompt="1"/>
          </p:nvPr>
        </p:nvSpPr>
        <p:spPr>
          <a:xfrm>
            <a:off x="588963" y="1635125"/>
            <a:ext cx="11012488" cy="4675188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 marL="719138" indent="0">
              <a:buNone/>
              <a:defRPr/>
            </a:lvl4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A57D3-3A06-42DE-8329-4A599228B9A1}" type="datetime1">
              <a:rPr lang="en-GB" smtClean="0"/>
              <a:t>22/09/2021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96859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 and two content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4"/>
            <a:ext cx="11012486" cy="865186"/>
          </a:xfrm>
        </p:spPr>
        <p:txBody>
          <a:bodyPr/>
          <a:lstStyle/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88964" y="1635125"/>
            <a:ext cx="5358535" cy="4675187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endParaRPr lang="en-GB" dirty="0"/>
          </a:p>
        </p:txBody>
      </p:sp>
      <p:sp>
        <p:nvSpPr>
          <p:cNvPr id="4" name="Pladsholder til indhold 3"/>
          <p:cNvSpPr>
            <a:spLocks noGrp="1"/>
          </p:cNvSpPr>
          <p:nvPr>
            <p:ph sz="half" idx="2" hasCustomPrompt="1"/>
          </p:nvPr>
        </p:nvSpPr>
        <p:spPr>
          <a:xfrm>
            <a:off x="6244502" y="1635125"/>
            <a:ext cx="5356948" cy="4675187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 marL="719138" indent="0">
              <a:buNone/>
              <a:defRPr lang="da-DK" dirty="0" smtClean="0"/>
            </a:lvl4pPr>
            <a:lvl5pPr>
              <a:defRPr lang="da-DK" dirty="0"/>
            </a:lvl5pPr>
            <a:lvl8pPr marL="719138" indent="0">
              <a:buNone/>
              <a:defRPr/>
            </a:lvl8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22/09/2021</a:t>
            </a:fld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549679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6243639" y="1635125"/>
            <a:ext cx="5357812" cy="4675187"/>
          </a:xfrm>
          <a:blipFill>
            <a:blip r:embed="rId2"/>
            <a:stretch>
              <a:fillRect/>
            </a:stretch>
          </a:blipFill>
        </p:spPr>
        <p:txBody>
          <a:bodyPr lIns="0" tIns="2304000" rIns="0" anchor="t" anchorCtr="0"/>
          <a:lstStyle>
            <a:lvl1pPr marL="0" indent="0" algn="ct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5" y="620712"/>
            <a:ext cx="11012486" cy="865187"/>
          </a:xfrm>
        </p:spPr>
        <p:txBody>
          <a:bodyPr/>
          <a:lstStyle/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88964" y="1635125"/>
            <a:ext cx="5359398" cy="4675188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  <a:lvl5pPr>
              <a:defRPr lang="da-DK" dirty="0"/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36EBD-A59D-4A63-8430-010EAF79E64E}" type="datetime1">
              <a:rPr lang="en-GB" smtClean="0"/>
              <a:t>22/09/2021</a:t>
            </a:fld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17783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itel 1"/>
          <p:cNvSpPr>
            <a:spLocks noGrp="1"/>
          </p:cNvSpPr>
          <p:nvPr>
            <p:ph type="title"/>
          </p:nvPr>
        </p:nvSpPr>
        <p:spPr>
          <a:xfrm>
            <a:off x="588965" y="620714"/>
            <a:ext cx="11012486" cy="8651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a-DK" dirty="0" err="1"/>
              <a:t>Click</a:t>
            </a:r>
            <a:r>
              <a:rPr lang="da-DK" dirty="0"/>
              <a:t> to </a:t>
            </a:r>
            <a:r>
              <a:rPr lang="da-DK" dirty="0" err="1"/>
              <a:t>add</a:t>
            </a:r>
            <a:r>
              <a:rPr lang="da-DK" dirty="0"/>
              <a:t> </a:t>
            </a:r>
            <a:r>
              <a:rPr lang="da-DK" dirty="0" err="1"/>
              <a:t>title</a:t>
            </a:r>
            <a:endParaRPr lang="da-DK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588964" y="1635125"/>
            <a:ext cx="11012487" cy="467518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a-DK" dirty="0" err="1"/>
              <a:t>Click</a:t>
            </a:r>
            <a:r>
              <a:rPr lang="da-DK" dirty="0"/>
              <a:t> to </a:t>
            </a:r>
            <a:r>
              <a:rPr lang="da-DK" dirty="0" err="1"/>
              <a:t>add</a:t>
            </a:r>
            <a:r>
              <a:rPr lang="da-DK" dirty="0"/>
              <a:t> </a:t>
            </a:r>
            <a:r>
              <a:rPr lang="da-DK" dirty="0" err="1"/>
              <a:t>text</a:t>
            </a:r>
            <a:endParaRPr lang="da-DK" dirty="0"/>
          </a:p>
          <a:p>
            <a:pPr lvl="1"/>
            <a:r>
              <a:rPr lang="da-DK" dirty="0"/>
              <a:t>2</a:t>
            </a:r>
          </a:p>
          <a:p>
            <a:pPr lvl="2"/>
            <a:r>
              <a:rPr lang="da-DK" dirty="0"/>
              <a:t>3</a:t>
            </a:r>
          </a:p>
          <a:p>
            <a:pPr lvl="3"/>
            <a:r>
              <a:rPr lang="da-DK" dirty="0"/>
              <a:t>4</a:t>
            </a:r>
          </a:p>
          <a:p>
            <a:pPr lvl="4"/>
            <a:r>
              <a:rPr lang="da-DK" dirty="0"/>
              <a:t>5</a:t>
            </a:r>
          </a:p>
          <a:p>
            <a:pPr lvl="5"/>
            <a:r>
              <a:rPr lang="da-DK" dirty="0"/>
              <a:t>6</a:t>
            </a:r>
          </a:p>
          <a:p>
            <a:pPr lvl="6"/>
            <a:r>
              <a:rPr lang="da-DK" dirty="0"/>
              <a:t>7</a:t>
            </a:r>
          </a:p>
          <a:p>
            <a:pPr lvl="7"/>
            <a:r>
              <a:rPr lang="da-DK" dirty="0"/>
              <a:t>8</a:t>
            </a:r>
          </a:p>
          <a:p>
            <a:pPr lvl="8"/>
            <a:r>
              <a:rPr lang="da-DK" dirty="0"/>
              <a:t>9</a:t>
            </a:r>
          </a:p>
        </p:txBody>
      </p:sp>
      <p:sp>
        <p:nvSpPr>
          <p:cNvPr id="7" name="Rectangle 19"/>
          <p:cNvSpPr/>
          <p:nvPr userDrawn="1"/>
        </p:nvSpPr>
        <p:spPr>
          <a:xfrm>
            <a:off x="0" y="2"/>
            <a:ext cx="12192000" cy="332655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EEEFEE">
                  <a:alpha val="93000"/>
                </a:srgbClr>
              </a:gs>
            </a:gsLst>
            <a:lin ang="5400000" scaled="0"/>
            <a:tileRect/>
          </a:gradFill>
          <a:ln w="381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3"/>
          </p:nvPr>
        </p:nvSpPr>
        <p:spPr>
          <a:xfrm>
            <a:off x="3236495" y="85745"/>
            <a:ext cx="6981162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4"/>
          </p:nvPr>
        </p:nvSpPr>
        <p:spPr>
          <a:xfrm>
            <a:off x="11219691" y="85745"/>
            <a:ext cx="381759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2"/>
          </p:nvPr>
        </p:nvSpPr>
        <p:spPr>
          <a:xfrm>
            <a:off x="10329111" y="85745"/>
            <a:ext cx="814976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fld id="{22039412-A1D7-4F56-B074-5441266AA9AA}" type="datetime1">
              <a:rPr lang="da-DK" smtClean="0"/>
              <a:t>22.09.2021</a:t>
            </a:fld>
            <a:endParaRPr lang="da-DK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4"/>
          <a:srcRect l="12043" t="11448" r="17199" b="13844"/>
          <a:stretch/>
        </p:blipFill>
        <p:spPr>
          <a:xfrm>
            <a:off x="335534" y="63578"/>
            <a:ext cx="166516" cy="211296"/>
          </a:xfrm>
          <a:prstGeom prst="rect">
            <a:avLst/>
          </a:prstGeom>
        </p:spPr>
      </p:pic>
      <p:pic>
        <p:nvPicPr>
          <p:cNvPr id="13" name="Picture 27"/>
          <p:cNvPicPr>
            <a:picLocks noChangeAspect="1"/>
          </p:cNvPicPr>
          <p:nvPr userDrawn="1"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94" y="96467"/>
            <a:ext cx="2332648" cy="159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620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4" r:id="rId2"/>
    <p:sldLayoutId id="2147483673" r:id="rId3"/>
    <p:sldLayoutId id="2147483671" r:id="rId4"/>
    <p:sldLayoutId id="2147483659" r:id="rId5"/>
    <p:sldLayoutId id="2147483672" r:id="rId6"/>
    <p:sldLayoutId id="2147483660" r:id="rId7"/>
    <p:sldLayoutId id="2147483662" r:id="rId8"/>
    <p:sldLayoutId id="2147483684" r:id="rId9"/>
    <p:sldLayoutId id="2147483685" r:id="rId10"/>
    <p:sldLayoutId id="2147483677" r:id="rId11"/>
    <p:sldLayoutId id="2147483675" r:id="rId12"/>
    <p:sldLayoutId id="2147483676" r:id="rId13"/>
    <p:sldLayoutId id="2147483678" r:id="rId14"/>
    <p:sldLayoutId id="2147483681" r:id="rId15"/>
    <p:sldLayoutId id="2147483682" r:id="rId16"/>
    <p:sldLayoutId id="2147483683" r:id="rId17"/>
    <p:sldLayoutId id="2147483687" r:id="rId18"/>
    <p:sldLayoutId id="2147483664" r:id="rId19"/>
    <p:sldLayoutId id="2147483665" r:id="rId20"/>
    <p:sldLayoutId id="2147483689" r:id="rId21"/>
    <p:sldLayoutId id="2147483688" r:id="rId22"/>
  </p:sldLayoutIdLst>
  <p:hf hdr="0" ft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000" kern="1200" spc="6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lang="da-DK" sz="24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1pPr>
      <a:lvl2pPr marL="719138" marR="0" indent="-358775" algn="l" defTabSz="914400" rtl="0" eaLnBrk="1" fontAlgn="auto" latinLnBrk="0" hangingPunct="1">
        <a:lnSpc>
          <a:spcPct val="100000"/>
        </a:lnSpc>
        <a:spcBef>
          <a:spcPts val="5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lang="da-DK" sz="20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1073150" indent="-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baseline="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719138" indent="354013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lang="da-DK" sz="18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7pPr>
      <a:lvl8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8pPr>
      <a:lvl9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70" userDrawn="1">
          <p15:clr>
            <a:srgbClr val="F26B43"/>
          </p15:clr>
        </p15:guide>
        <p15:guide id="2" pos="7307" userDrawn="1">
          <p15:clr>
            <a:srgbClr val="F26B43"/>
          </p15:clr>
        </p15:guide>
        <p15:guide id="3" orient="horz" pos="391" userDrawn="1">
          <p15:clr>
            <a:srgbClr val="F26B43"/>
          </p15:clr>
        </p15:guide>
        <p15:guide id="4" orient="horz" pos="935" userDrawn="1">
          <p15:clr>
            <a:srgbClr val="F26B43"/>
          </p15:clr>
        </p15:guide>
        <p15:guide id="5" pos="371" userDrawn="1">
          <p15:clr>
            <a:srgbClr val="F26B43"/>
          </p15:clr>
        </p15:guide>
        <p15:guide id="6" pos="7308" userDrawn="1">
          <p15:clr>
            <a:srgbClr val="F26B43"/>
          </p15:clr>
        </p15:guide>
        <p15:guide id="7" orient="horz" pos="1026" userDrawn="1">
          <p15:clr>
            <a:srgbClr val="F26B43"/>
          </p15:clr>
        </p15:guide>
        <p15:guide id="8" orient="horz" pos="397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Jon Sporring</a:t>
            </a:r>
          </a:p>
          <a:p>
            <a:r>
              <a:rPr lang="en-GB" dirty="0"/>
              <a:t>Department of Computer Science</a:t>
            </a:r>
          </a:p>
          <a:p>
            <a:r>
              <a:rPr lang="en-GB" dirty="0"/>
              <a:t>2020/09/07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587375" y="1020200"/>
            <a:ext cx="4946649" cy="1784200"/>
          </a:xfrm>
        </p:spPr>
        <p:txBody>
          <a:bodyPr/>
          <a:lstStyle/>
          <a:p>
            <a:r>
              <a:rPr lang="en-US" dirty="0" err="1"/>
              <a:t>Introduktion</a:t>
            </a:r>
            <a:r>
              <a:rPr lang="en-US" dirty="0"/>
              <a:t> </a:t>
            </a:r>
            <a:r>
              <a:rPr lang="en-US" dirty="0" err="1"/>
              <a:t>til</a:t>
            </a:r>
            <a:r>
              <a:rPr lang="en-US" dirty="0"/>
              <a:t> </a:t>
            </a:r>
            <a:r>
              <a:rPr lang="en-US" dirty="0" err="1"/>
              <a:t>Programmering</a:t>
            </a:r>
            <a:r>
              <a:rPr lang="en-US" dirty="0"/>
              <a:t> </a:t>
            </a:r>
            <a:r>
              <a:rPr lang="en-US" dirty="0" err="1"/>
              <a:t>og</a:t>
            </a:r>
            <a:r>
              <a:rPr lang="en-US" dirty="0"/>
              <a:t> </a:t>
            </a:r>
            <a:r>
              <a:rPr lang="en-US" dirty="0" err="1"/>
              <a:t>Problemløsning</a:t>
            </a:r>
            <a:r>
              <a:rPr lang="en-US" dirty="0"/>
              <a:t> (</a:t>
            </a:r>
            <a:r>
              <a:rPr lang="en-US" dirty="0" err="1"/>
              <a:t>PoP</a:t>
            </a:r>
            <a:r>
              <a:rPr lang="en-US" dirty="0"/>
              <a:t>)</a:t>
            </a:r>
            <a:endParaRPr lang="en-GB" dirty="0"/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3A5D2-2426-4AED-8EAE-579EFD31C46A}" type="datetime1">
              <a:rPr lang="en-GB" smtClean="0"/>
              <a:t>22/09/2021</a:t>
            </a:fld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pPr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3493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EFAB36-D63C-F844-B604-61B2D07EF3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22/09/2021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205EAE-FB12-3643-89D1-A2EDC1AE1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2</a:t>
            </a:fld>
            <a:endParaRPr lang="en-GB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198CC8D-50B2-9941-B86A-13255A121061}"/>
              </a:ext>
            </a:extLst>
          </p:cNvPr>
          <p:cNvSpPr txBox="1">
            <a:spLocks/>
          </p:cNvSpPr>
          <p:nvPr/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000" kern="1200" spc="6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/>
              <a:t>Tupler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EC3F05C-4A39-1D4A-BE21-38C6ACCA766A}"/>
              </a:ext>
            </a:extLst>
          </p:cNvPr>
          <p:cNvSpPr txBox="1">
            <a:spLocks/>
          </p:cNvSpPr>
          <p:nvPr/>
        </p:nvSpPr>
        <p:spPr>
          <a:xfrm>
            <a:off x="1186069" y="2724210"/>
            <a:ext cx="4381500" cy="16291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endParaRPr lang="en-GB" sz="1600" dirty="0">
              <a:latin typeface="DejaVu Sans Book" panose="020B0603030804020204" pitchFamily="34" charset="0"/>
              <a:ea typeface="DejaVu Sans Book" panose="020B0603030804020204" pitchFamily="34" charset="0"/>
              <a:cs typeface="DejaVu Sans Book" panose="020B0603030804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&gt; </a:t>
            </a:r>
            <a:r>
              <a:rPr lang="en-GB" sz="16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printfn</a:t>
            </a: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"%A %A" (</a:t>
            </a:r>
            <a:r>
              <a:rPr lang="en-GB" sz="16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fst</a:t>
            </a: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a) (</a:t>
            </a:r>
            <a:r>
              <a:rPr lang="en-GB" sz="16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snd</a:t>
            </a: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a);;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1 1.0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6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val</a:t>
            </a: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it : unit = ()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9C7F359-4CF9-E54E-931A-E7D96EFB4CD4}"/>
              </a:ext>
            </a:extLst>
          </p:cNvPr>
          <p:cNvCxnSpPr>
            <a:cxnSpLocks/>
          </p:cNvCxnSpPr>
          <p:nvPr/>
        </p:nvCxnSpPr>
        <p:spPr>
          <a:xfrm>
            <a:off x="6053418" y="1398646"/>
            <a:ext cx="0" cy="52605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AC87CE4-E76B-EC49-ADA4-807EC2B8BDD8}"/>
              </a:ext>
            </a:extLst>
          </p:cNvPr>
          <p:cNvSpPr txBox="1">
            <a:spLocks/>
          </p:cNvSpPr>
          <p:nvPr/>
        </p:nvSpPr>
        <p:spPr>
          <a:xfrm>
            <a:off x="6972300" y="1398646"/>
            <a:ext cx="4381500" cy="17220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&gt; let (b1, b2, b3) = b;;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6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val</a:t>
            </a: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b3 : char = '1'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6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val</a:t>
            </a: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b2 : string = "</a:t>
            </a:r>
            <a:r>
              <a:rPr lang="en-GB" sz="16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en</a:t>
            </a: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"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6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val</a:t>
            </a: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b1 : </a:t>
            </a:r>
            <a:r>
              <a:rPr lang="en-GB" sz="16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int</a:t>
            </a: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= 1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2F104B1-D4AD-C44C-8D80-5FF03A869F25}"/>
              </a:ext>
            </a:extLst>
          </p:cNvPr>
          <p:cNvSpPr txBox="1">
            <a:spLocks/>
          </p:cNvSpPr>
          <p:nvPr/>
        </p:nvSpPr>
        <p:spPr>
          <a:xfrm>
            <a:off x="1186069" y="1398646"/>
            <a:ext cx="4381500" cy="17220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$</a:t>
            </a:r>
            <a:r>
              <a:rPr lang="en-GB" sz="16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fsharpi</a:t>
            </a:r>
            <a:endParaRPr lang="en-GB" sz="1600" dirty="0">
              <a:latin typeface="DejaVu Sans Book" panose="020B0603030804020204" pitchFamily="34" charset="0"/>
              <a:ea typeface="DejaVu Sans Book" panose="020B0603030804020204" pitchFamily="34" charset="0"/>
              <a:cs typeface="DejaVu Sans Book" panose="020B0603030804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…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&gt; let a = (1, 1.0);;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6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val</a:t>
            </a: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a : </a:t>
            </a:r>
            <a:r>
              <a:rPr lang="en-GB" sz="16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int</a:t>
            </a: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* float = (1, 1.0)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B3638F56-44A5-A44E-AF30-C09AA19290CF}"/>
              </a:ext>
            </a:extLst>
          </p:cNvPr>
          <p:cNvSpPr txBox="1">
            <a:spLocks/>
          </p:cNvSpPr>
          <p:nvPr/>
        </p:nvSpPr>
        <p:spPr>
          <a:xfrm>
            <a:off x="1186069" y="4512363"/>
            <a:ext cx="4381500" cy="10137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&gt; let b = 1, "</a:t>
            </a:r>
            <a:r>
              <a:rPr lang="en-GB" sz="16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en</a:t>
            </a: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", '\049'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6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val</a:t>
            </a: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b : </a:t>
            </a:r>
            <a:r>
              <a:rPr lang="en-GB" sz="16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int</a:t>
            </a: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* string * char = (1, "</a:t>
            </a:r>
            <a:r>
              <a:rPr lang="en-GB" sz="16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en</a:t>
            </a: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", '1’)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E1C177D5-77D8-5442-BC9A-74B2D8600359}"/>
              </a:ext>
            </a:extLst>
          </p:cNvPr>
          <p:cNvSpPr txBox="1">
            <a:spLocks/>
          </p:cNvSpPr>
          <p:nvPr/>
        </p:nvSpPr>
        <p:spPr>
          <a:xfrm>
            <a:off x="6972300" y="3120736"/>
            <a:ext cx="4381500" cy="23466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&gt; let mutable c = (1,2)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- c &lt;- (2,3)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- </a:t>
            </a:r>
            <a:r>
              <a:rPr lang="en-GB" sz="16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printfn</a:t>
            </a: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"%A" c;;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(2, 3)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6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val</a:t>
            </a: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mutable c : </a:t>
            </a:r>
            <a:r>
              <a:rPr lang="en-GB" sz="16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int</a:t>
            </a: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* </a:t>
            </a:r>
            <a:r>
              <a:rPr lang="en-GB" sz="16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int</a:t>
            </a: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= (2, 3)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6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val</a:t>
            </a: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it : unit = ()</a:t>
            </a:r>
          </a:p>
          <a:p>
            <a:pPr marL="0" indent="0">
              <a:lnSpc>
                <a:spcPct val="100000"/>
              </a:lnSpc>
              <a:buNone/>
            </a:pPr>
            <a:endParaRPr lang="en-GB" sz="1600" dirty="0">
              <a:latin typeface="DejaVu Sans Book" panose="020B0603030804020204" pitchFamily="34" charset="0"/>
              <a:ea typeface="DejaVu Sans Book" panose="020B0603030804020204" pitchFamily="34" charset="0"/>
              <a:cs typeface="DejaVu Sans Book" panose="020B0603030804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7AC485A-7D4A-DA41-982F-09CD065F933D}"/>
              </a:ext>
            </a:extLst>
          </p:cNvPr>
          <p:cNvSpPr txBox="1"/>
          <p:nvPr/>
        </p:nvSpPr>
        <p:spPr>
          <a:xfrm>
            <a:off x="4279535" y="1752994"/>
            <a:ext cx="1340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Produkttype</a:t>
            </a:r>
            <a:endParaRPr lang="en-GB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BE977F1-B1AC-3444-9072-5E66AA19D7FA}"/>
              </a:ext>
            </a:extLst>
          </p:cNvPr>
          <p:cNvSpPr txBox="1"/>
          <p:nvPr/>
        </p:nvSpPr>
        <p:spPr>
          <a:xfrm>
            <a:off x="3807728" y="3786520"/>
            <a:ext cx="23851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Parentes</a:t>
            </a:r>
            <a:r>
              <a:rPr lang="en-GB" dirty="0"/>
              <a:t> </a:t>
            </a:r>
            <a:r>
              <a:rPr lang="en-GB" dirty="0" err="1"/>
              <a:t>unødvendig</a:t>
            </a:r>
            <a:r>
              <a:rPr lang="en-GB" dirty="0"/>
              <a:t> men </a:t>
            </a:r>
            <a:r>
              <a:rPr lang="en-GB" dirty="0" err="1"/>
              <a:t>anbefalelses</a:t>
            </a:r>
            <a:endParaRPr lang="en-GB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85650E1-9146-4248-8115-C5F878674D90}"/>
              </a:ext>
            </a:extLst>
          </p:cNvPr>
          <p:cNvSpPr txBox="1"/>
          <p:nvPr/>
        </p:nvSpPr>
        <p:spPr>
          <a:xfrm>
            <a:off x="4299650" y="2308091"/>
            <a:ext cx="16697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Funktioner</a:t>
            </a:r>
            <a:r>
              <a:rPr lang="en-GB" dirty="0"/>
              <a:t> </a:t>
            </a:r>
            <a:r>
              <a:rPr lang="en-GB" dirty="0" err="1"/>
              <a:t>til</a:t>
            </a:r>
            <a:r>
              <a:rPr lang="en-GB" dirty="0"/>
              <a:t> at </a:t>
            </a:r>
            <a:r>
              <a:rPr lang="en-GB" dirty="0" err="1"/>
              <a:t>indicerer</a:t>
            </a:r>
            <a:r>
              <a:rPr lang="en-GB" dirty="0"/>
              <a:t> i par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A1F6D2F-B38C-224E-8371-A616F39660D5}"/>
              </a:ext>
            </a:extLst>
          </p:cNvPr>
          <p:cNvSpPr txBox="1"/>
          <p:nvPr/>
        </p:nvSpPr>
        <p:spPr>
          <a:xfrm>
            <a:off x="9233735" y="289417"/>
            <a:ext cx="28485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Venstre</a:t>
            </a:r>
            <a:r>
              <a:rPr lang="en-GB" dirty="0"/>
              <a:t> side </a:t>
            </a:r>
            <a:r>
              <a:rPr lang="en-GB" dirty="0" err="1"/>
              <a:t>af</a:t>
            </a:r>
            <a:r>
              <a:rPr lang="en-GB" dirty="0"/>
              <a:t> </a:t>
            </a:r>
            <a:r>
              <a:rPr lang="en-GB" dirty="0" err="1"/>
              <a:t>en</a:t>
            </a:r>
            <a:r>
              <a:rPr lang="en-GB" dirty="0"/>
              <a:t> binding </a:t>
            </a:r>
            <a:r>
              <a:rPr lang="en-GB" dirty="0" err="1"/>
              <a:t>kan</a:t>
            </a:r>
            <a:r>
              <a:rPr lang="en-GB" dirty="0"/>
              <a:t> have </a:t>
            </a:r>
            <a:r>
              <a:rPr lang="en-GB" dirty="0" err="1"/>
              <a:t>navngivne</a:t>
            </a:r>
            <a:r>
              <a:rPr lang="en-GB" dirty="0"/>
              <a:t> tuple-</a:t>
            </a:r>
            <a:r>
              <a:rPr lang="en-GB" dirty="0" err="1"/>
              <a:t>elementer</a:t>
            </a:r>
            <a:endParaRPr lang="en-GB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90C7AEC-8966-EB46-892D-E6BD8FE29D17}"/>
              </a:ext>
            </a:extLst>
          </p:cNvPr>
          <p:cNvSpPr txBox="1"/>
          <p:nvPr/>
        </p:nvSpPr>
        <p:spPr>
          <a:xfrm>
            <a:off x="9624790" y="2262544"/>
            <a:ext cx="26298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Hele </a:t>
            </a:r>
            <a:r>
              <a:rPr lang="en-GB" dirty="0" err="1"/>
              <a:t>typen</a:t>
            </a:r>
            <a:r>
              <a:rPr lang="en-GB" dirty="0"/>
              <a:t> - </a:t>
            </a:r>
            <a:r>
              <a:rPr lang="en-GB" dirty="0" err="1"/>
              <a:t>ikke</a:t>
            </a:r>
            <a:r>
              <a:rPr lang="en-GB" dirty="0"/>
              <a:t> </a:t>
            </a:r>
            <a:r>
              <a:rPr lang="en-GB" dirty="0" err="1"/>
              <a:t>enkelt</a:t>
            </a:r>
            <a:r>
              <a:rPr lang="en-GB" dirty="0"/>
              <a:t> - </a:t>
            </a:r>
            <a:r>
              <a:rPr lang="en-GB" dirty="0" err="1"/>
              <a:t>elementer</a:t>
            </a:r>
            <a:r>
              <a:rPr lang="en-GB" dirty="0"/>
              <a:t> </a:t>
            </a:r>
            <a:r>
              <a:rPr lang="en-GB" dirty="0" err="1"/>
              <a:t>kan</a:t>
            </a:r>
            <a:r>
              <a:rPr lang="en-GB" dirty="0"/>
              <a:t> </a:t>
            </a:r>
            <a:r>
              <a:rPr lang="en-GB" dirty="0" err="1"/>
              <a:t>være</a:t>
            </a:r>
            <a:r>
              <a:rPr lang="en-GB" dirty="0"/>
              <a:t> </a:t>
            </a:r>
            <a:r>
              <a:rPr lang="en-GB" dirty="0" err="1"/>
              <a:t>mutérbare</a:t>
            </a:r>
            <a:endParaRPr lang="en-GB" dirty="0"/>
          </a:p>
        </p:txBody>
      </p:sp>
      <p:cxnSp>
        <p:nvCxnSpPr>
          <p:cNvPr id="19" name="Curved Connector 18">
            <a:extLst>
              <a:ext uri="{FF2B5EF4-FFF2-40B4-BE49-F238E27FC236}">
                <a16:creationId xmlns:a16="http://schemas.microsoft.com/office/drawing/2014/main" id="{EB40ECE3-15A6-FF43-A6A0-40ACD7F4784B}"/>
              </a:ext>
            </a:extLst>
          </p:cNvPr>
          <p:cNvCxnSpPr>
            <a:cxnSpLocks/>
            <a:stCxn id="14" idx="1"/>
          </p:cNvCxnSpPr>
          <p:nvPr/>
        </p:nvCxnSpPr>
        <p:spPr>
          <a:xfrm rot="10800000" flipV="1">
            <a:off x="2944369" y="1937660"/>
            <a:ext cx="1335167" cy="585128"/>
          </a:xfrm>
          <a:prstGeom prst="curvedConnector3">
            <a:avLst>
              <a:gd name="adj1" fmla="val 6917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urved Connector 19">
            <a:extLst>
              <a:ext uri="{FF2B5EF4-FFF2-40B4-BE49-F238E27FC236}">
                <a16:creationId xmlns:a16="http://schemas.microsoft.com/office/drawing/2014/main" id="{2F88AABB-1BF5-6040-93C9-E01DDC595C92}"/>
              </a:ext>
            </a:extLst>
          </p:cNvPr>
          <p:cNvCxnSpPr>
            <a:cxnSpLocks/>
            <a:stCxn id="16" idx="1"/>
          </p:cNvCxnSpPr>
          <p:nvPr/>
        </p:nvCxnSpPr>
        <p:spPr>
          <a:xfrm rot="10800000" flipV="1">
            <a:off x="4059936" y="2631257"/>
            <a:ext cx="239714" cy="480018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urved Connector 20">
            <a:extLst>
              <a:ext uri="{FF2B5EF4-FFF2-40B4-BE49-F238E27FC236}">
                <a16:creationId xmlns:a16="http://schemas.microsoft.com/office/drawing/2014/main" id="{AF007FE2-0BF5-3F48-A6AA-517D2AEABDB4}"/>
              </a:ext>
            </a:extLst>
          </p:cNvPr>
          <p:cNvCxnSpPr>
            <a:cxnSpLocks/>
            <a:stCxn id="15" idx="1"/>
          </p:cNvCxnSpPr>
          <p:nvPr/>
        </p:nvCxnSpPr>
        <p:spPr>
          <a:xfrm rot="10800000" flipV="1">
            <a:off x="3225308" y="4109685"/>
            <a:ext cx="582421" cy="323165"/>
          </a:xfrm>
          <a:prstGeom prst="curvedConnector3">
            <a:avLst>
              <a:gd name="adj1" fmla="val 10024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urved Connector 21">
            <a:extLst>
              <a:ext uri="{FF2B5EF4-FFF2-40B4-BE49-F238E27FC236}">
                <a16:creationId xmlns:a16="http://schemas.microsoft.com/office/drawing/2014/main" id="{31AF9702-8DF2-2E4B-91B6-EE4E91781B81}"/>
              </a:ext>
            </a:extLst>
          </p:cNvPr>
          <p:cNvCxnSpPr>
            <a:cxnSpLocks/>
            <a:stCxn id="17" idx="1"/>
          </p:cNvCxnSpPr>
          <p:nvPr/>
        </p:nvCxnSpPr>
        <p:spPr>
          <a:xfrm rot="10800000" flipV="1">
            <a:off x="8271253" y="751082"/>
            <a:ext cx="962483" cy="620688"/>
          </a:xfrm>
          <a:prstGeom prst="curvedConnector3">
            <a:avLst>
              <a:gd name="adj1" fmla="val 9560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urved Connector 22">
            <a:extLst>
              <a:ext uri="{FF2B5EF4-FFF2-40B4-BE49-F238E27FC236}">
                <a16:creationId xmlns:a16="http://schemas.microsoft.com/office/drawing/2014/main" id="{66F896B9-415B-9E43-B34C-5D66EF956A3D}"/>
              </a:ext>
            </a:extLst>
          </p:cNvPr>
          <p:cNvCxnSpPr>
            <a:cxnSpLocks/>
            <a:stCxn id="18" idx="1"/>
          </p:cNvCxnSpPr>
          <p:nvPr/>
        </p:nvCxnSpPr>
        <p:spPr>
          <a:xfrm rot="10800000" flipV="1">
            <a:off x="8570976" y="2724208"/>
            <a:ext cx="1053814" cy="387067"/>
          </a:xfrm>
          <a:prstGeom prst="curvedConnector3">
            <a:avLst>
              <a:gd name="adj1" fmla="val 9974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9141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2" grpId="0"/>
      <p:bldP spid="13" grpId="0"/>
      <p:bldP spid="15" grpId="0"/>
      <p:bldP spid="16" grpId="0"/>
      <p:bldP spid="17" grpId="0"/>
      <p:bldP spid="1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AEB71D98-6307-CB4F-BA10-113B853783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0020" y="834227"/>
            <a:ext cx="3073400" cy="2023089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E97F6A-77FC-5A44-81FE-EBCE3F888F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22/09/2021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1B13A9-755E-EF4C-B2FB-0C7655F9A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3</a:t>
            </a:fld>
            <a:endParaRPr lang="en-GB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F957493-3BE6-C44A-A61D-B2E11F573723}"/>
              </a:ext>
            </a:extLst>
          </p:cNvPr>
          <p:cNvSpPr txBox="1">
            <a:spLocks/>
          </p:cNvSpPr>
          <p:nvPr/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000" kern="1200" spc="6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/>
              <a:t>Decimal til Binær</a:t>
            </a:r>
            <a:endParaRPr lang="en-GB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293292F-23FB-FD47-9B29-58E178B7FF4B}"/>
              </a:ext>
            </a:extLst>
          </p:cNvPr>
          <p:cNvSpPr/>
          <p:nvPr/>
        </p:nvSpPr>
        <p:spPr>
          <a:xfrm>
            <a:off x="731656" y="1211611"/>
            <a:ext cx="3919728" cy="31881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let N = 11</a:t>
            </a:r>
          </a:p>
          <a:p>
            <a:r>
              <a:rPr lang="en-GB" dirty="0"/>
              <a:t>let mutable n = N</a:t>
            </a:r>
          </a:p>
          <a:p>
            <a:r>
              <a:rPr lang="en-GB" dirty="0"/>
              <a:t>let mutable </a:t>
            </a:r>
            <a:r>
              <a:rPr lang="en-GB" dirty="0" err="1"/>
              <a:t>str</a:t>
            </a:r>
            <a:r>
              <a:rPr lang="en-GB" dirty="0"/>
              <a:t> = ""</a:t>
            </a:r>
          </a:p>
          <a:p>
            <a:r>
              <a:rPr lang="en-GB" dirty="0"/>
              <a:t>while n &gt; 0 do</a:t>
            </a:r>
          </a:p>
          <a:p>
            <a:r>
              <a:rPr lang="en-GB" dirty="0"/>
              <a:t>  let rest = n % 2</a:t>
            </a:r>
          </a:p>
          <a:p>
            <a:r>
              <a:rPr lang="en-GB" dirty="0"/>
              <a:t>  n &lt;- n / 2</a:t>
            </a:r>
          </a:p>
          <a:p>
            <a:r>
              <a:rPr lang="en-GB" dirty="0"/>
              <a:t>  if rest &gt; 0 then</a:t>
            </a:r>
          </a:p>
          <a:p>
            <a:r>
              <a:rPr lang="en-GB" dirty="0"/>
              <a:t>    </a:t>
            </a:r>
            <a:r>
              <a:rPr lang="en-GB" dirty="0" err="1"/>
              <a:t>str</a:t>
            </a:r>
            <a:r>
              <a:rPr lang="en-GB" dirty="0"/>
              <a:t> &lt;- "1"+str</a:t>
            </a:r>
          </a:p>
          <a:p>
            <a:r>
              <a:rPr lang="en-GB" dirty="0"/>
              <a:t>  else</a:t>
            </a:r>
          </a:p>
          <a:p>
            <a:r>
              <a:rPr lang="en-GB" dirty="0"/>
              <a:t>    </a:t>
            </a:r>
            <a:r>
              <a:rPr lang="en-GB" dirty="0" err="1"/>
              <a:t>str</a:t>
            </a:r>
            <a:r>
              <a:rPr lang="en-GB" dirty="0"/>
              <a:t> &lt;- "0"+str</a:t>
            </a:r>
          </a:p>
          <a:p>
            <a:r>
              <a:rPr lang="en-GB" dirty="0" err="1"/>
              <a:t>printfn</a:t>
            </a:r>
            <a:r>
              <a:rPr lang="en-GB" dirty="0"/>
              <a:t> "%d_10 = %s_2" N </a:t>
            </a:r>
            <a:r>
              <a:rPr lang="en-GB" dirty="0" err="1"/>
              <a:t>str</a:t>
            </a:r>
            <a:endParaRPr lang="en-GB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AF873DD-18D6-FA46-86C4-FB2933B9D428}"/>
              </a:ext>
            </a:extLst>
          </p:cNvPr>
          <p:cNvSpPr/>
          <p:nvPr/>
        </p:nvSpPr>
        <p:spPr>
          <a:xfrm>
            <a:off x="731656" y="4648398"/>
            <a:ext cx="492633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let N = 11</a:t>
            </a:r>
          </a:p>
          <a:p>
            <a:r>
              <a:rPr lang="en-GB" dirty="0"/>
              <a:t>let mutable n = N</a:t>
            </a:r>
          </a:p>
          <a:p>
            <a:r>
              <a:rPr lang="en-GB" dirty="0"/>
              <a:t>let mutable </a:t>
            </a:r>
            <a:r>
              <a:rPr lang="en-GB" dirty="0" err="1"/>
              <a:t>str</a:t>
            </a:r>
            <a:r>
              <a:rPr lang="en-GB" dirty="0"/>
              <a:t> = ""</a:t>
            </a:r>
          </a:p>
          <a:p>
            <a:r>
              <a:rPr lang="en-GB" dirty="0"/>
              <a:t>while n &gt; 0 do</a:t>
            </a:r>
          </a:p>
          <a:p>
            <a:r>
              <a:rPr lang="en-GB" dirty="0"/>
              <a:t> </a:t>
            </a:r>
            <a:r>
              <a:rPr lang="en-GB" dirty="0" err="1"/>
              <a:t>str</a:t>
            </a:r>
            <a:r>
              <a:rPr lang="en-GB" dirty="0"/>
              <a:t> &lt;- (if n % 2 &gt; 0 then "1" else "0") + </a:t>
            </a:r>
            <a:r>
              <a:rPr lang="en-GB" dirty="0" err="1"/>
              <a:t>str</a:t>
            </a:r>
            <a:endParaRPr lang="en-GB" dirty="0"/>
          </a:p>
          <a:p>
            <a:r>
              <a:rPr lang="en-GB" dirty="0"/>
              <a:t> n &lt;- n / 2</a:t>
            </a:r>
          </a:p>
          <a:p>
            <a:r>
              <a:rPr lang="en-GB" dirty="0" err="1"/>
              <a:t>printfn</a:t>
            </a:r>
            <a:r>
              <a:rPr lang="en-GB" dirty="0"/>
              <a:t> "%d_10 = %s_2" N </a:t>
            </a:r>
            <a:r>
              <a:rPr lang="en-GB" dirty="0" err="1"/>
              <a:t>str</a:t>
            </a:r>
            <a:endParaRPr lang="en-GB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1B911C4-DE8E-9143-AA5C-7CB9F0685F36}"/>
              </a:ext>
            </a:extLst>
          </p:cNvPr>
          <p:cNvCxnSpPr>
            <a:cxnSpLocks/>
          </p:cNvCxnSpPr>
          <p:nvPr/>
        </p:nvCxnSpPr>
        <p:spPr>
          <a:xfrm>
            <a:off x="5870538" y="1309147"/>
            <a:ext cx="0" cy="52605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6F8E0781-4B76-9F4B-B3DC-E4A4ABC6E5E9}"/>
              </a:ext>
            </a:extLst>
          </p:cNvPr>
          <p:cNvSpPr/>
          <p:nvPr/>
        </p:nvSpPr>
        <p:spPr>
          <a:xfrm>
            <a:off x="6321463" y="1211611"/>
            <a:ext cx="492633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let N = 11</a:t>
            </a:r>
          </a:p>
          <a:p>
            <a:r>
              <a:rPr lang="en-GB" dirty="0"/>
              <a:t>let mutable n = N</a:t>
            </a:r>
          </a:p>
          <a:p>
            <a:r>
              <a:rPr lang="en-GB" dirty="0"/>
              <a:t>let mutable </a:t>
            </a:r>
            <a:r>
              <a:rPr lang="en-GB" dirty="0" err="1"/>
              <a:t>str</a:t>
            </a:r>
            <a:r>
              <a:rPr lang="en-GB" dirty="0"/>
              <a:t> = ""</a:t>
            </a:r>
          </a:p>
          <a:p>
            <a:r>
              <a:rPr lang="en-GB" dirty="0"/>
              <a:t>while n &gt; 0 do</a:t>
            </a:r>
          </a:p>
          <a:p>
            <a:r>
              <a:rPr lang="en-GB" dirty="0"/>
              <a:t> str &lt;- string (n % 2) + str</a:t>
            </a:r>
          </a:p>
          <a:p>
            <a:r>
              <a:rPr lang="en-GB" dirty="0"/>
              <a:t> n &lt;- n / 2</a:t>
            </a:r>
          </a:p>
          <a:p>
            <a:r>
              <a:rPr lang="en-GB" dirty="0" err="1"/>
              <a:t>printfn</a:t>
            </a:r>
            <a:r>
              <a:rPr lang="en-GB" dirty="0"/>
              <a:t> "%d_10 = %s_2" N </a:t>
            </a:r>
            <a:r>
              <a:rPr lang="en-GB" dirty="0" err="1"/>
              <a:t>str</a:t>
            </a:r>
            <a:endParaRPr lang="en-GB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734270C-62EB-2F48-AA5A-014D503CDC3E}"/>
              </a:ext>
            </a:extLst>
          </p:cNvPr>
          <p:cNvSpPr/>
          <p:nvPr/>
        </p:nvSpPr>
        <p:spPr>
          <a:xfrm>
            <a:off x="6321463" y="3644159"/>
            <a:ext cx="492633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let uint2bin N =</a:t>
            </a:r>
          </a:p>
          <a:p>
            <a:r>
              <a:rPr lang="en-GB" dirty="0"/>
              <a:t>  let mutable n = N</a:t>
            </a:r>
          </a:p>
          <a:p>
            <a:r>
              <a:rPr lang="en-GB" dirty="0"/>
              <a:t>  let mutable str = ""</a:t>
            </a:r>
          </a:p>
          <a:p>
            <a:r>
              <a:rPr lang="en-GB" dirty="0"/>
              <a:t>  while n &gt; 0 do</a:t>
            </a:r>
          </a:p>
          <a:p>
            <a:r>
              <a:rPr lang="en-GB" dirty="0"/>
              <a:t>   str &lt;- string (n % 2) + str</a:t>
            </a:r>
          </a:p>
          <a:p>
            <a:r>
              <a:rPr lang="en-GB" dirty="0"/>
              <a:t>   n &lt;- n / 2</a:t>
            </a:r>
          </a:p>
          <a:p>
            <a:r>
              <a:rPr lang="en-GB" dirty="0"/>
              <a:t>  str</a:t>
            </a:r>
          </a:p>
          <a:p>
            <a:endParaRPr lang="en-GB" dirty="0"/>
          </a:p>
          <a:p>
            <a:r>
              <a:rPr lang="en-GB" dirty="0"/>
              <a:t>let N = 11</a:t>
            </a:r>
          </a:p>
          <a:p>
            <a:r>
              <a:rPr lang="en-GB" dirty="0" err="1"/>
              <a:t>printfn</a:t>
            </a:r>
            <a:r>
              <a:rPr lang="en-GB" dirty="0"/>
              <a:t> "%d_10 = %s_2" N (uint2bin N)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0205358-3161-3543-AE46-DDF96CDA867D}"/>
              </a:ext>
            </a:extLst>
          </p:cNvPr>
          <p:cNvCxnSpPr>
            <a:cxnSpLocks/>
          </p:cNvCxnSpPr>
          <p:nvPr/>
        </p:nvCxnSpPr>
        <p:spPr>
          <a:xfrm>
            <a:off x="316992" y="4535424"/>
            <a:ext cx="534099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6FE23BE-6A2A-5E45-B597-1A2814551BFA}"/>
              </a:ext>
            </a:extLst>
          </p:cNvPr>
          <p:cNvCxnSpPr>
            <a:cxnSpLocks/>
          </p:cNvCxnSpPr>
          <p:nvPr/>
        </p:nvCxnSpPr>
        <p:spPr>
          <a:xfrm>
            <a:off x="6053420" y="3429000"/>
            <a:ext cx="534099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5852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1" grpId="0"/>
      <p:bldP spid="1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3AE8D-F59D-8541-85CF-B19407BC36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Resumé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F3E5C6-5961-F944-BDD7-19A92709B2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22/09/2021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65303B-76E2-F542-9698-68C289C99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4</a:t>
            </a:fld>
            <a:endParaRPr lang="en-GB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EB1442C8-EBAB-9040-B897-97DFCEDCD4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8964" y="1635125"/>
            <a:ext cx="10778283" cy="4675187"/>
          </a:xfrm>
        </p:spPr>
        <p:txBody>
          <a:bodyPr/>
          <a:lstStyle/>
          <a:p>
            <a:pPr marL="0" indent="0">
              <a:buNone/>
            </a:pPr>
            <a:r>
              <a:rPr lang="da-DK" dirty="0"/>
              <a:t>I denne video hørte du om:</a:t>
            </a:r>
          </a:p>
          <a:p>
            <a:r>
              <a:rPr lang="da-DK" dirty="0" err="1"/>
              <a:t>Tupler</a:t>
            </a:r>
            <a:endParaRPr lang="da-DK" dirty="0"/>
          </a:p>
          <a:p>
            <a:r>
              <a:rPr lang="da-DK" dirty="0"/>
              <a:t>Mønstre</a:t>
            </a:r>
          </a:p>
          <a:p>
            <a:r>
              <a:rPr lang="da-DK" dirty="0"/>
              <a:t>Division-med-2 algoritmen som et program</a:t>
            </a:r>
          </a:p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012825014"/>
      </p:ext>
    </p:extLst>
  </p:cSld>
  <p:clrMapOvr>
    <a:masterClrMapping/>
  </p:clrMapOvr>
</p:sld>
</file>

<file path=ppt/theme/theme1.xml><?xml version="1.0" encoding="utf-8"?>
<a:theme xmlns:a="http://schemas.openxmlformats.org/drawingml/2006/main" name="Brugerdefineret design">
  <a:themeElements>
    <a:clrScheme name="KU 2016">
      <a:dk1>
        <a:sysClr val="windowText" lastClr="000000"/>
      </a:dk1>
      <a:lt1>
        <a:sysClr val="window" lastClr="FFFFFF"/>
      </a:lt1>
      <a:dk2>
        <a:srgbClr val="6E6E6E"/>
      </a:dk2>
      <a:lt2>
        <a:srgbClr val="E7E6E6"/>
      </a:lt2>
      <a:accent1>
        <a:srgbClr val="A31D20"/>
      </a:accent1>
      <a:accent2>
        <a:srgbClr val="7B7B7B"/>
      </a:accent2>
      <a:accent3>
        <a:srgbClr val="D49F3A"/>
      </a:accent3>
      <a:accent4>
        <a:srgbClr val="42759B"/>
      </a:accent4>
      <a:accent5>
        <a:srgbClr val="79ADB1"/>
      </a:accent5>
      <a:accent6>
        <a:srgbClr val="779921"/>
      </a:accent6>
      <a:hlink>
        <a:srgbClr val="A31D20"/>
      </a:hlink>
      <a:folHlink>
        <a:srgbClr val="000000"/>
      </a:folHlink>
    </a:clrScheme>
    <a:fontScheme name="KU2016">
      <a:majorFont>
        <a:latin typeface="Microsoft New Tai Lue"/>
        <a:ea typeface=""/>
        <a:cs typeface=""/>
      </a:majorFont>
      <a:minorFont>
        <a:latin typeface="Microsoft New Tai Lue"/>
        <a:ea typeface=""/>
        <a:cs typeface="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16_9_ENG_small.potx" id="{A3DD7A52-1208-4A6C-8744-F59945AA7F28}" vid="{9B86432B-FA9E-4F83-8547-14BF57C0A4D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-tema">
  <a:themeElements>
    <a:clrScheme name="Kont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ont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462</Words>
  <Application>Microsoft Macintosh PowerPoint</Application>
  <PresentationFormat>Widescreen</PresentationFormat>
  <Paragraphs>80</Paragraphs>
  <Slides>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DejaVu Sans Book</vt:lpstr>
      <vt:lpstr>Arial</vt:lpstr>
      <vt:lpstr>Calibri</vt:lpstr>
      <vt:lpstr>Microsoft New Tai Lue</vt:lpstr>
      <vt:lpstr>Brugerdefineret design</vt:lpstr>
      <vt:lpstr>PowerPoint Presentation</vt:lpstr>
      <vt:lpstr>PowerPoint Presentation</vt:lpstr>
      <vt:lpstr>PowerPoint Presentation</vt:lpstr>
      <vt:lpstr>Resumé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Jon Sporring</dc:creator>
  <cp:lastModifiedBy/>
  <cp:revision>1</cp:revision>
  <cp:lastPrinted>2020-08-30T17:31:18Z</cp:lastPrinted>
  <dcterms:created xsi:type="dcterms:W3CDTF">2020-05-18T14:26:00Z</dcterms:created>
  <dcterms:modified xsi:type="dcterms:W3CDTF">2021-09-22T19:27:34Z</dcterms:modified>
</cp:coreProperties>
</file>